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7" r:id="rId7"/>
    <p:sldId id="263" r:id="rId8"/>
    <p:sldId id="265" r:id="rId9"/>
    <p:sldId id="262" r:id="rId10"/>
    <p:sldId id="264" r:id="rId11"/>
    <p:sldId id="261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DCD4E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0BEE-F5AF-4902-8216-E3E4C4705328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4E13-7D5D-4D48-BD28-20A7AE08395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541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0BEE-F5AF-4902-8216-E3E4C4705328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4E13-7D5D-4D48-BD28-20A7AE08395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0895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0BEE-F5AF-4902-8216-E3E4C4705328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4E13-7D5D-4D48-BD28-20A7AE08395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8222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0BEE-F5AF-4902-8216-E3E4C4705328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4E13-7D5D-4D48-BD28-20A7AE08395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6860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0BEE-F5AF-4902-8216-E3E4C4705328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4E13-7D5D-4D48-BD28-20A7AE08395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1957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0BEE-F5AF-4902-8216-E3E4C4705328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4E13-7D5D-4D48-BD28-20A7AE08395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97142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0BEE-F5AF-4902-8216-E3E4C4705328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4E13-7D5D-4D48-BD28-20A7AE08395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3802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0BEE-F5AF-4902-8216-E3E4C4705328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4E13-7D5D-4D48-BD28-20A7AE08395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5885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0BEE-F5AF-4902-8216-E3E4C4705328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4E13-7D5D-4D48-BD28-20A7AE08395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7746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0BEE-F5AF-4902-8216-E3E4C4705328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4E13-7D5D-4D48-BD28-20A7AE08395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8280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0BEE-F5AF-4902-8216-E3E4C4705328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64E13-7D5D-4D48-BD28-20A7AE08395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3779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4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C0BEE-F5AF-4902-8216-E3E4C4705328}" type="datetimeFigureOut">
              <a:rPr lang="en-IN" smtClean="0"/>
              <a:pPr/>
              <a:t>21-11-2012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64E13-7D5D-4D48-BD28-20A7AE08395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71068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16632"/>
            <a:ext cx="8928992" cy="2952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30988" y="188640"/>
            <a:ext cx="1333500" cy="1714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251520" y="2420888"/>
            <a:ext cx="873829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3200" b="1" dirty="0" smtClean="0">
                <a:latin typeface="Algerian" pitchFamily="82" charset="0"/>
              </a:rPr>
              <a:t>POLICY PRESENTATION  ON </a:t>
            </a:r>
          </a:p>
          <a:p>
            <a:pPr algn="ctr"/>
            <a:endParaRPr lang="en-IN" sz="3200" b="1" dirty="0" smtClean="0">
              <a:latin typeface="Algerian" pitchFamily="82" charset="0"/>
            </a:endParaRPr>
          </a:p>
          <a:p>
            <a:pPr algn="ctr"/>
            <a:r>
              <a:rPr lang="en-IN" sz="3200" b="1" u="sng" dirty="0" smtClean="0">
                <a:latin typeface="Algerian" pitchFamily="82" charset="0"/>
              </a:rPr>
              <a:t>ELECTRONIC MEDIA ADVERTISEMENT POLICY</a:t>
            </a:r>
            <a:r>
              <a:rPr lang="en-IN" sz="3200" b="1" dirty="0" smtClean="0">
                <a:latin typeface="Algerian" pitchFamily="82" charset="0"/>
              </a:rPr>
              <a:t> </a:t>
            </a:r>
          </a:p>
          <a:p>
            <a:pPr algn="ctr"/>
            <a:r>
              <a:rPr lang="en-IN" sz="3200" b="1" dirty="0" smtClean="0">
                <a:latin typeface="Algerian" pitchFamily="82" charset="0"/>
              </a:rPr>
              <a:t>OF</a:t>
            </a:r>
          </a:p>
          <a:p>
            <a:pPr algn="ctr"/>
            <a:r>
              <a:rPr lang="en-IN" sz="3200" b="1" dirty="0" smtClean="0">
                <a:latin typeface="Algerian" pitchFamily="82" charset="0"/>
              </a:rPr>
              <a:t>GOVT OF INDIA</a:t>
            </a:r>
            <a:endParaRPr lang="en-IN" sz="3200" b="1" dirty="0">
              <a:latin typeface="Algerian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687" y="5301208"/>
            <a:ext cx="5686172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3200" dirty="0" smtClean="0">
                <a:latin typeface="Britannic Bold" pitchFamily="34" charset="0"/>
              </a:rPr>
              <a:t>By</a:t>
            </a:r>
          </a:p>
          <a:p>
            <a:pPr algn="ctr"/>
            <a:endParaRPr lang="en-IN" sz="1600" dirty="0">
              <a:latin typeface="Algerian" pitchFamily="82" charset="0"/>
            </a:endParaRPr>
          </a:p>
          <a:p>
            <a:pPr algn="ctr"/>
            <a:r>
              <a:rPr lang="en-IN" sz="3600" b="1" dirty="0" smtClean="0">
                <a:latin typeface="Algerian" pitchFamily="82" charset="0"/>
              </a:rPr>
              <a:t>Public Policy Group  12</a:t>
            </a:r>
          </a:p>
          <a:p>
            <a:pPr algn="ctr"/>
            <a:endParaRPr lang="en-IN" sz="3200" b="1" dirty="0">
              <a:latin typeface="Algerian" pitchFamily="82" charset="0"/>
            </a:endParaRPr>
          </a:p>
          <a:p>
            <a:pPr algn="ctr"/>
            <a:endParaRPr lang="en-IN" sz="32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77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16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36005"/>
            <a:ext cx="973460" cy="1556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467544" y="1124744"/>
            <a:ext cx="70333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b="1" dirty="0" smtClean="0">
                <a:latin typeface="Bodoni MT Black" pitchFamily="18" charset="0"/>
              </a:rPr>
              <a:t>IMPLEMENTATION ISSUES</a:t>
            </a:r>
            <a:endParaRPr lang="en-IN" sz="2000" b="1" dirty="0">
              <a:latin typeface="Bodoni MT Black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019612"/>
            <a:ext cx="743543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IN" sz="3200" b="1" dirty="0" smtClean="0"/>
              <a:t> DAVP  criticised for acting under pressure</a:t>
            </a:r>
          </a:p>
          <a:p>
            <a:pPr>
              <a:buFont typeface="Arial" charset="0"/>
              <a:buChar char="•"/>
            </a:pPr>
            <a:endParaRPr lang="en-IN" sz="3200" b="1" dirty="0" smtClean="0"/>
          </a:p>
          <a:p>
            <a:pPr>
              <a:buFont typeface="Arial" charset="0"/>
              <a:buChar char="•"/>
            </a:pPr>
            <a:r>
              <a:rPr lang="en-IN" sz="3200" b="1" dirty="0" smtClean="0"/>
              <a:t> Bureaucratic Lapses &amp; lacunae</a:t>
            </a:r>
          </a:p>
          <a:p>
            <a:pPr>
              <a:buFont typeface="Arial" charset="0"/>
              <a:buChar char="•"/>
            </a:pPr>
            <a:endParaRPr lang="en-IN" sz="3200" b="1" dirty="0" smtClean="0"/>
          </a:p>
          <a:p>
            <a:pPr>
              <a:buFont typeface="Arial" charset="0"/>
              <a:buChar char="•"/>
            </a:pPr>
            <a:r>
              <a:rPr lang="en-IN" sz="3200" b="1" dirty="0" smtClean="0"/>
              <a:t> Creative Errors</a:t>
            </a:r>
          </a:p>
          <a:p>
            <a:r>
              <a:rPr lang="en-IN" sz="2000" b="1" dirty="0" smtClean="0"/>
              <a:t> </a:t>
            </a:r>
          </a:p>
          <a:p>
            <a:r>
              <a:rPr lang="en-IN" sz="2000" b="1" dirty="0" smtClean="0"/>
              <a:t>  </a:t>
            </a:r>
          </a:p>
          <a:p>
            <a:endParaRPr lang="en-IN" sz="2000" b="1" dirty="0" smtClean="0"/>
          </a:p>
          <a:p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xmlns="" val="3356059830"/>
      </p:ext>
    </p:extLst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16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36005"/>
            <a:ext cx="973460" cy="1556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490693" y="1558533"/>
            <a:ext cx="8401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b="1" dirty="0" smtClean="0">
                <a:latin typeface="Bodoni MT Black" pitchFamily="18" charset="0"/>
              </a:rPr>
              <a:t>INTERNATIONAL PERSPECTIVE</a:t>
            </a:r>
            <a:endParaRPr lang="en-IN" sz="3600" b="1" dirty="0">
              <a:latin typeface="Bodoni MT Black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2564904"/>
            <a:ext cx="89644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smtClean="0"/>
              <a:t>CANADA - One of the most transparent &amp; well thought advertising policy. Separates </a:t>
            </a:r>
          </a:p>
          <a:p>
            <a:r>
              <a:rPr lang="en-IN" sz="2800" b="1" dirty="0" smtClean="0"/>
              <a:t>mundane advertising forms from the large initiatives.</a:t>
            </a:r>
          </a:p>
          <a:p>
            <a:endParaRPr lang="en-IN" sz="2800" b="1" dirty="0" smtClean="0"/>
          </a:p>
          <a:p>
            <a:r>
              <a:rPr lang="en-IN" sz="2800" b="1" dirty="0" smtClean="0"/>
              <a:t>SOUTH AFRICA - Govt grants to media that promote diversity &amp; facilitate communication </a:t>
            </a:r>
          </a:p>
          <a:p>
            <a:r>
              <a:rPr lang="en-IN" sz="2800" b="1" dirty="0" smtClean="0"/>
              <a:t>With underserved population.</a:t>
            </a:r>
          </a:p>
          <a:p>
            <a:endParaRPr lang="en-IN" sz="2800" b="1" dirty="0" smtClean="0"/>
          </a:p>
          <a:p>
            <a:r>
              <a:rPr lang="en-IN" sz="2800" b="1" dirty="0" smtClean="0"/>
              <a:t>UK - Online tendering system 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xmlns="" val="3356059830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16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36005"/>
            <a:ext cx="973460" cy="1556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2267744" y="3140968"/>
            <a:ext cx="488467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8000" b="1" dirty="0" smtClean="0">
                <a:solidFill>
                  <a:srgbClr val="FF0000"/>
                </a:solidFill>
                <a:latin typeface="Edwardian Script ITC" pitchFamily="66" charset="0"/>
              </a:rPr>
              <a:t>Thank You  !!</a:t>
            </a:r>
          </a:p>
          <a:p>
            <a:pPr algn="ctr"/>
            <a:endParaRPr lang="en-IN" sz="8000" b="1" dirty="0" smtClean="0">
              <a:solidFill>
                <a:srgbClr val="FF0000"/>
              </a:solidFill>
              <a:latin typeface="Edwardian Script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059830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16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36005"/>
            <a:ext cx="973460" cy="1556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865156" y="1088152"/>
            <a:ext cx="5417189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4000" b="1" u="sng" dirty="0" smtClean="0">
                <a:latin typeface="Cooper Black" pitchFamily="18" charset="0"/>
              </a:rPr>
              <a:t>GROUP MEMBERS</a:t>
            </a:r>
          </a:p>
          <a:p>
            <a:endParaRPr lang="en-IN" sz="3200" b="1" u="sng" dirty="0">
              <a:latin typeface="Cooper Black" pitchFamily="18" charset="0"/>
            </a:endParaRPr>
          </a:p>
          <a:p>
            <a:pPr algn="ctr"/>
            <a:r>
              <a:rPr lang="en-IN" sz="2800" dirty="0" smtClean="0">
                <a:latin typeface="Cooper Black" pitchFamily="18" charset="0"/>
              </a:rPr>
              <a:t>ARVIND KUMAR</a:t>
            </a:r>
          </a:p>
          <a:p>
            <a:pPr algn="ctr"/>
            <a:r>
              <a:rPr lang="en-IN" sz="2800" dirty="0" smtClean="0">
                <a:latin typeface="Cooper Black" pitchFamily="18" charset="0"/>
              </a:rPr>
              <a:t>SUGANDHA SRIVASTAVA</a:t>
            </a:r>
          </a:p>
          <a:p>
            <a:pPr algn="ctr"/>
            <a:r>
              <a:rPr lang="en-IN" sz="2800" dirty="0" smtClean="0">
                <a:latin typeface="Cooper Black" pitchFamily="18" charset="0"/>
              </a:rPr>
              <a:t>JANCY RANI</a:t>
            </a:r>
          </a:p>
          <a:p>
            <a:pPr algn="ctr"/>
            <a:r>
              <a:rPr lang="en-IN" sz="2800" dirty="0" smtClean="0">
                <a:latin typeface="Cooper Black" pitchFamily="18" charset="0"/>
              </a:rPr>
              <a:t>VAANATHI  </a:t>
            </a:r>
          </a:p>
          <a:p>
            <a:pPr algn="ctr"/>
            <a:r>
              <a:rPr lang="en-IN" sz="2800" dirty="0" smtClean="0">
                <a:latin typeface="Cooper Black" pitchFamily="18" charset="0"/>
              </a:rPr>
              <a:t>MAHENDIRAVARMAA</a:t>
            </a:r>
          </a:p>
          <a:p>
            <a:pPr algn="ctr"/>
            <a:r>
              <a:rPr lang="en-IN" sz="2800" dirty="0" smtClean="0">
                <a:latin typeface="Cooper Black" pitchFamily="18" charset="0"/>
              </a:rPr>
              <a:t>SAMEER KUMAR</a:t>
            </a:r>
          </a:p>
          <a:p>
            <a:pPr algn="ctr"/>
            <a:r>
              <a:rPr lang="en-IN" sz="2800" dirty="0" smtClean="0">
                <a:latin typeface="Cooper Black" pitchFamily="18" charset="0"/>
              </a:rPr>
              <a:t>LAKSHMISHA G</a:t>
            </a:r>
          </a:p>
          <a:p>
            <a:pPr algn="ctr"/>
            <a:r>
              <a:rPr lang="en-IN" sz="2800" dirty="0" smtClean="0">
                <a:latin typeface="Cooper Black" pitchFamily="18" charset="0"/>
              </a:rPr>
              <a:t>VIRENDRA KUMAR</a:t>
            </a:r>
          </a:p>
          <a:p>
            <a:pPr algn="ctr"/>
            <a:r>
              <a:rPr lang="en-IN" sz="2800" dirty="0" smtClean="0">
                <a:latin typeface="Cooper Black" pitchFamily="18" charset="0"/>
              </a:rPr>
              <a:t>NAGARAJU</a:t>
            </a:r>
          </a:p>
          <a:p>
            <a:pPr algn="ctr"/>
            <a:r>
              <a:rPr lang="en-IN" sz="2800" dirty="0" smtClean="0">
                <a:latin typeface="Cooper Black" pitchFamily="18" charset="0"/>
              </a:rPr>
              <a:t>ANAND KUMAR</a:t>
            </a:r>
            <a:endParaRPr lang="en-IN" sz="2800" dirty="0"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556187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6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36005"/>
            <a:ext cx="973460" cy="1556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533846" y="1045185"/>
            <a:ext cx="42541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b="1" dirty="0" smtClean="0">
                <a:latin typeface="Bodoni MT Black" pitchFamily="18" charset="0"/>
              </a:rPr>
              <a:t>INTRODUCTION</a:t>
            </a:r>
          </a:p>
          <a:p>
            <a:endParaRPr lang="en-IN" sz="2400" b="1" dirty="0">
              <a:latin typeface="Bodoni MT Black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718657"/>
            <a:ext cx="8917441" cy="56707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b="1" dirty="0" smtClean="0">
                <a:latin typeface="Algerian" pitchFamily="82" charset="0"/>
              </a:rPr>
              <a:t>DIRECTORATE OF ADVERTISING &amp; VISUAL PUBLICITY</a:t>
            </a:r>
          </a:p>
          <a:p>
            <a:endParaRPr lang="en-IN" sz="1050" b="1" dirty="0">
              <a:latin typeface="Bodoni MT Black" pitchFamily="18" charset="0"/>
            </a:endParaRPr>
          </a:p>
          <a:p>
            <a:endParaRPr lang="en-IN" sz="2400" b="1" dirty="0" smtClean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en-IN" sz="2400" b="1" dirty="0" smtClean="0">
                <a:latin typeface="+mj-lt"/>
              </a:rPr>
              <a:t> The nodal agency for the release of message through TV &amp; Radio</a:t>
            </a:r>
          </a:p>
          <a:p>
            <a:pPr>
              <a:buFont typeface="Arial" charset="0"/>
              <a:buChar char="•"/>
            </a:pPr>
            <a:endParaRPr lang="en-IN" sz="2400" b="1" dirty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en-IN" sz="2400" b="1" dirty="0" smtClean="0">
                <a:latin typeface="+mj-lt"/>
              </a:rPr>
              <a:t>  Multimedia advertising agency of the Govt of India</a:t>
            </a:r>
          </a:p>
          <a:p>
            <a:pPr>
              <a:buFont typeface="Arial" charset="0"/>
              <a:buChar char="•"/>
            </a:pPr>
            <a:endParaRPr lang="en-IN" sz="2400" b="1" dirty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en-IN" sz="2400" b="1" dirty="0" smtClean="0">
                <a:latin typeface="+mj-lt"/>
              </a:rPr>
              <a:t>  Caters to publicity requirements of different ministries</a:t>
            </a:r>
          </a:p>
          <a:p>
            <a:pPr>
              <a:buFont typeface="Arial" charset="0"/>
              <a:buChar char="•"/>
            </a:pPr>
            <a:endParaRPr lang="en-IN" sz="2400" b="1" dirty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en-IN" sz="2400" b="1" dirty="0" smtClean="0">
                <a:latin typeface="+mj-lt"/>
              </a:rPr>
              <a:t>  Its activities fall under the ambit of the Right to Information Act</a:t>
            </a:r>
          </a:p>
          <a:p>
            <a:pPr>
              <a:buFont typeface="Arial" charset="0"/>
              <a:buChar char="•"/>
            </a:pPr>
            <a:endParaRPr lang="en-IN" sz="2400" b="1" dirty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en-IN" sz="2400" b="1" dirty="0" smtClean="0">
                <a:latin typeface="+mj-lt"/>
              </a:rPr>
              <a:t>  It comes under the Ministry of Information &amp; broadcasting</a:t>
            </a:r>
          </a:p>
          <a:p>
            <a:pPr>
              <a:buFont typeface="Arial" charset="0"/>
              <a:buChar char="•"/>
            </a:pPr>
            <a:endParaRPr lang="en-IN" sz="2400" b="1" dirty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en-IN" sz="2400" b="1" dirty="0" smtClean="0">
                <a:latin typeface="+mj-lt"/>
              </a:rPr>
              <a:t>  DAVP publicises various important social issues of Govt of India </a:t>
            </a:r>
            <a:endParaRPr lang="en-IN" sz="1600" b="1" dirty="0" smtClean="0">
              <a:latin typeface="+mj-lt"/>
            </a:endParaRPr>
          </a:p>
          <a:p>
            <a:endParaRPr lang="en-IN" b="1" dirty="0" smtClean="0"/>
          </a:p>
          <a:p>
            <a:r>
              <a:rPr lang="en-IN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35605983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16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36005"/>
            <a:ext cx="973460" cy="1556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624455" y="1126485"/>
            <a:ext cx="4595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b="1" dirty="0" smtClean="0">
                <a:latin typeface="Bodoni MT Black" pitchFamily="18" charset="0"/>
              </a:rPr>
              <a:t>STAKE HOLDERS</a:t>
            </a:r>
            <a:endParaRPr lang="en-IN" sz="3600" b="1" dirty="0">
              <a:latin typeface="Bodoni MT Black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0186" y="1991156"/>
            <a:ext cx="6554102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en-IN" sz="2800" b="1" dirty="0" smtClean="0"/>
              <a:t>Government  TV  &amp; Radio Channels </a:t>
            </a:r>
          </a:p>
          <a:p>
            <a:pPr marL="342900" indent="-342900">
              <a:buAutoNum type="arabicPeriod"/>
            </a:pPr>
            <a:endParaRPr lang="en-IN" sz="2800" b="1" dirty="0"/>
          </a:p>
          <a:p>
            <a:pPr marL="342900" indent="-342900">
              <a:buAutoNum type="arabicPeriod"/>
            </a:pPr>
            <a:r>
              <a:rPr lang="en-IN" sz="2800" b="1" dirty="0" smtClean="0"/>
              <a:t> Private  TV &amp; Radio Channels</a:t>
            </a:r>
          </a:p>
          <a:p>
            <a:pPr marL="342900" indent="-342900">
              <a:buAutoNum type="arabicPeriod"/>
            </a:pPr>
            <a:endParaRPr lang="en-IN" sz="2800" b="1" dirty="0"/>
          </a:p>
          <a:p>
            <a:pPr marL="342900" indent="-342900">
              <a:buAutoNum type="arabicPeriod"/>
            </a:pPr>
            <a:r>
              <a:rPr lang="en-IN" sz="2800" b="1" dirty="0" smtClean="0"/>
              <a:t> Ministries, Departments, Organisations</a:t>
            </a:r>
          </a:p>
          <a:p>
            <a:pPr marL="342900" indent="-342900">
              <a:buAutoNum type="arabicPeriod"/>
            </a:pPr>
            <a:endParaRPr lang="en-IN" sz="2800" b="1" dirty="0"/>
          </a:p>
          <a:p>
            <a:pPr marL="342900" indent="-342900">
              <a:buAutoNum type="arabicPeriod"/>
            </a:pPr>
            <a:r>
              <a:rPr lang="en-IN" sz="2800" b="1" dirty="0" smtClean="0"/>
              <a:t> Public  Sector  Undertakings</a:t>
            </a:r>
          </a:p>
          <a:p>
            <a:pPr marL="342900" indent="-342900">
              <a:buAutoNum type="arabicPeriod"/>
            </a:pPr>
            <a:endParaRPr lang="en-IN" sz="2800" b="1" dirty="0"/>
          </a:p>
          <a:p>
            <a:pPr marL="342900" indent="-342900">
              <a:buAutoNum type="arabicPeriod"/>
            </a:pPr>
            <a:r>
              <a:rPr lang="en-IN" sz="2800" b="1" dirty="0" smtClean="0"/>
              <a:t> Autonomous bodies</a:t>
            </a:r>
          </a:p>
          <a:p>
            <a:pPr marL="342900" indent="-342900">
              <a:buAutoNum type="arabicPeriod"/>
            </a:pPr>
            <a:endParaRPr lang="en-IN" sz="2800" b="1" dirty="0"/>
          </a:p>
          <a:p>
            <a:pPr marL="342900" indent="-342900">
              <a:buAutoNum type="arabicPeriod"/>
            </a:pP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xmlns="" val="3356059830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16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36005"/>
            <a:ext cx="973460" cy="1556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539552" y="1126485"/>
            <a:ext cx="4747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b="1" dirty="0" smtClean="0">
                <a:latin typeface="Bodoni MT Black" pitchFamily="18" charset="0"/>
              </a:rPr>
              <a:t>STAKE HOLDERS</a:t>
            </a:r>
            <a:endParaRPr lang="en-IN" sz="3600" b="1" dirty="0">
              <a:latin typeface="Bodoni MT Black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916832"/>
            <a:ext cx="4228658" cy="38779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/>
            <a:r>
              <a:rPr lang="en-IN" sz="3200" b="1" dirty="0" smtClean="0"/>
              <a:t>6. The Target  Audience</a:t>
            </a:r>
            <a:endParaRPr lang="en-IN" sz="2000" b="1" dirty="0" smtClean="0"/>
          </a:p>
          <a:p>
            <a:pPr marL="342900" indent="-342900"/>
            <a:endParaRPr lang="en-IN" sz="3600" b="1" dirty="0" smtClean="0"/>
          </a:p>
          <a:p>
            <a:pPr marL="342900" indent="-342900">
              <a:buFont typeface="Arial" charset="0"/>
              <a:buChar char="•"/>
            </a:pPr>
            <a:r>
              <a:rPr lang="en-IN" sz="3200" b="1" dirty="0" smtClean="0"/>
              <a:t>Youngsters</a:t>
            </a:r>
          </a:p>
          <a:p>
            <a:pPr marL="342900" indent="-342900">
              <a:buFont typeface="Arial" charset="0"/>
              <a:buChar char="•"/>
            </a:pPr>
            <a:r>
              <a:rPr lang="en-IN" sz="3200" b="1" dirty="0" smtClean="0"/>
              <a:t>Tourists</a:t>
            </a:r>
          </a:p>
          <a:p>
            <a:pPr marL="342900" indent="-342900">
              <a:buFont typeface="Arial" charset="0"/>
              <a:buChar char="•"/>
            </a:pPr>
            <a:r>
              <a:rPr lang="en-IN" sz="3200" b="1" dirty="0" smtClean="0"/>
              <a:t>Elderly people</a:t>
            </a:r>
          </a:p>
          <a:p>
            <a:pPr marL="342900" indent="-342900">
              <a:buFont typeface="Arial" charset="0"/>
              <a:buChar char="•"/>
            </a:pPr>
            <a:r>
              <a:rPr lang="en-IN" sz="3200" b="1" dirty="0" smtClean="0"/>
              <a:t>Women </a:t>
            </a:r>
          </a:p>
          <a:p>
            <a:pPr marL="342900" indent="-342900">
              <a:buFont typeface="Arial" charset="0"/>
              <a:buChar char="•"/>
            </a:pPr>
            <a:r>
              <a:rPr lang="en-IN" sz="3200" b="1" dirty="0" smtClean="0"/>
              <a:t>Farmers</a:t>
            </a:r>
          </a:p>
          <a:p>
            <a:pPr marL="342900" indent="-342900"/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xmlns="" val="335605983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16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36005"/>
            <a:ext cx="973460" cy="1556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395536" y="980728"/>
            <a:ext cx="72426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b="1" u="sng" dirty="0" smtClean="0">
                <a:latin typeface="Bodoni MT Black" pitchFamily="18" charset="0"/>
              </a:rPr>
              <a:t>ELEMENTS OF THE POLICY</a:t>
            </a:r>
            <a:endParaRPr lang="en-IN" b="1" u="sng" dirty="0">
              <a:latin typeface="Bodoni MT Black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6876" y="1517873"/>
            <a:ext cx="8453596" cy="84638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dirty="0" smtClean="0"/>
              <a:t>1. EMPANELMENT OF SATELLITE TV CHANNELS </a:t>
            </a:r>
          </a:p>
          <a:p>
            <a:endParaRPr lang="en-IN" sz="3200" b="1" dirty="0" smtClean="0"/>
          </a:p>
          <a:p>
            <a:pPr>
              <a:buFont typeface="Arial" charset="0"/>
              <a:buChar char="•"/>
            </a:pPr>
            <a:r>
              <a:rPr lang="en-IN" sz="3200" b="1" dirty="0" smtClean="0"/>
              <a:t> Criteria for empanelment of channels</a:t>
            </a:r>
          </a:p>
          <a:p>
            <a:pPr>
              <a:buFont typeface="Arial" charset="0"/>
              <a:buChar char="•"/>
            </a:pPr>
            <a:endParaRPr lang="en-IN" sz="3200" b="1" dirty="0"/>
          </a:p>
          <a:p>
            <a:pPr>
              <a:buFont typeface="Arial" charset="0"/>
              <a:buChar char="•"/>
            </a:pPr>
            <a:r>
              <a:rPr lang="en-IN" sz="3200" b="1" dirty="0" smtClean="0"/>
              <a:t> Fixation of Rates</a:t>
            </a:r>
          </a:p>
          <a:p>
            <a:pPr>
              <a:buFont typeface="Arial" charset="0"/>
              <a:buChar char="•"/>
            </a:pPr>
            <a:endParaRPr lang="en-IN" sz="3200" b="1" dirty="0"/>
          </a:p>
          <a:p>
            <a:r>
              <a:rPr lang="en-IN" sz="3200" b="1" dirty="0" smtClean="0"/>
              <a:t>2. RELEASE OF SPOTS</a:t>
            </a:r>
          </a:p>
          <a:p>
            <a:endParaRPr lang="en-IN" sz="3200" b="1" dirty="0"/>
          </a:p>
          <a:p>
            <a:r>
              <a:rPr lang="en-IN" sz="3200" b="1" dirty="0" smtClean="0"/>
              <a:t>3. PAYMENT OF BILLS</a:t>
            </a:r>
          </a:p>
          <a:p>
            <a:endParaRPr lang="en-IN" sz="3200" b="1" dirty="0"/>
          </a:p>
          <a:p>
            <a:r>
              <a:rPr lang="en-IN" sz="3200" b="1" dirty="0" smtClean="0"/>
              <a:t>4. EMPANELMENT ADVISORY COMMITTEE</a:t>
            </a:r>
          </a:p>
          <a:p>
            <a:endParaRPr lang="en-IN" sz="3200" b="1" dirty="0" smtClean="0"/>
          </a:p>
          <a:p>
            <a:endParaRPr lang="en-IN" sz="3200" b="1" dirty="0"/>
          </a:p>
          <a:p>
            <a:endParaRPr lang="en-IN" sz="3200" b="1" dirty="0" smtClean="0"/>
          </a:p>
          <a:p>
            <a:endParaRPr lang="en-IN" sz="3200" b="1" dirty="0" smtClean="0"/>
          </a:p>
          <a:p>
            <a:r>
              <a:rPr lang="en-IN" sz="3200" b="1" dirty="0"/>
              <a:t> </a:t>
            </a:r>
            <a:endParaRPr lang="en-IN" sz="3200" b="1" dirty="0" smtClean="0"/>
          </a:p>
          <a:p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3356059830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16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36005"/>
            <a:ext cx="973460" cy="1556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565217" y="1126485"/>
            <a:ext cx="52309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b="1" dirty="0" smtClean="0">
                <a:latin typeface="Bodoni MT Black" pitchFamily="18" charset="0"/>
              </a:rPr>
              <a:t>MERITS OF POLICY</a:t>
            </a:r>
            <a:endParaRPr lang="en-IN" sz="2000" b="1" dirty="0">
              <a:latin typeface="Bodoni MT Black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96" y="1988840"/>
            <a:ext cx="919136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IN" sz="3200" b="1" dirty="0" smtClean="0"/>
              <a:t> Transparency </a:t>
            </a:r>
          </a:p>
          <a:p>
            <a:pPr>
              <a:buFont typeface="Arial" charset="0"/>
              <a:buChar char="•"/>
            </a:pPr>
            <a:endParaRPr lang="en-IN" sz="3200" b="1" dirty="0" smtClean="0"/>
          </a:p>
          <a:p>
            <a:pPr>
              <a:buFont typeface="Arial" charset="0"/>
              <a:buChar char="•"/>
            </a:pPr>
            <a:r>
              <a:rPr lang="en-IN" sz="3200" b="1" dirty="0" smtClean="0"/>
              <a:t> cost-effective</a:t>
            </a:r>
          </a:p>
          <a:p>
            <a:pPr>
              <a:buFont typeface="Arial" charset="0"/>
              <a:buChar char="•"/>
            </a:pPr>
            <a:endParaRPr lang="en-IN" sz="3200" b="1" dirty="0" smtClean="0"/>
          </a:p>
          <a:p>
            <a:pPr>
              <a:buFont typeface="Arial" charset="0"/>
              <a:buChar char="•"/>
            </a:pPr>
            <a:r>
              <a:rPr lang="en-IN" sz="3200" b="1" dirty="0" smtClean="0"/>
              <a:t> Group wise ceiling on annual advertisement budget</a:t>
            </a:r>
          </a:p>
          <a:p>
            <a:pPr>
              <a:buFont typeface="Arial" charset="0"/>
              <a:buChar char="•"/>
            </a:pPr>
            <a:endParaRPr lang="en-IN" sz="3200" b="1" dirty="0" smtClean="0"/>
          </a:p>
          <a:p>
            <a:pPr>
              <a:buFont typeface="Arial" charset="0"/>
              <a:buChar char="•"/>
            </a:pPr>
            <a:r>
              <a:rPr lang="en-IN" sz="3200" b="1" dirty="0" smtClean="0"/>
              <a:t> Ensures independence &amp; Impartiality of Media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3356059830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12" y="1"/>
            <a:ext cx="9144000" cy="16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36005"/>
            <a:ext cx="973460" cy="1556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533234" y="1126485"/>
            <a:ext cx="61269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b="1" dirty="0" smtClean="0">
                <a:latin typeface="Bodoni MT Black" pitchFamily="18" charset="0"/>
              </a:rPr>
              <a:t>DEMERITS OF POLICY</a:t>
            </a:r>
            <a:endParaRPr lang="en-IN" sz="2000" b="1" dirty="0">
              <a:latin typeface="Bodoni MT Black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2110204"/>
            <a:ext cx="762554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IN" sz="3200" b="1" dirty="0" smtClean="0"/>
              <a:t> Difficult to measure impact of the policy</a:t>
            </a:r>
          </a:p>
          <a:p>
            <a:pPr>
              <a:buFont typeface="Arial" charset="0"/>
              <a:buChar char="•"/>
            </a:pPr>
            <a:endParaRPr lang="en-IN" sz="3200" b="1" dirty="0" smtClean="0"/>
          </a:p>
          <a:p>
            <a:pPr>
              <a:buFont typeface="Arial" charset="0"/>
              <a:buChar char="•"/>
            </a:pPr>
            <a:r>
              <a:rPr lang="en-IN" sz="3200" b="1" dirty="0" smtClean="0"/>
              <a:t> No policy governing telecast during breaks</a:t>
            </a:r>
          </a:p>
          <a:p>
            <a:pPr>
              <a:buFont typeface="Arial" charset="0"/>
              <a:buChar char="•"/>
            </a:pPr>
            <a:endParaRPr lang="en-IN" sz="3200" b="1" dirty="0" smtClean="0"/>
          </a:p>
          <a:p>
            <a:pPr>
              <a:buFont typeface="Arial" charset="0"/>
              <a:buChar char="•"/>
            </a:pPr>
            <a:r>
              <a:rPr lang="en-IN" sz="3200" b="1" dirty="0" smtClean="0"/>
              <a:t> Compromises Creative liberty at times</a:t>
            </a:r>
          </a:p>
          <a:p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3356059830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16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6376" y="36005"/>
            <a:ext cx="973460" cy="1556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-118376" y="1556792"/>
            <a:ext cx="95149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dirty="0" smtClean="0">
                <a:latin typeface="Bodoni MT Black" pitchFamily="18" charset="0"/>
              </a:rPr>
              <a:t>ALTERNATE POLICY RECOMMENDATION</a:t>
            </a:r>
            <a:endParaRPr lang="en-IN" b="1" dirty="0">
              <a:latin typeface="Bodoni MT Black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2341324"/>
            <a:ext cx="85689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n-IN" sz="2800" b="1" dirty="0" smtClean="0"/>
              <a:t> New private channels should be asked to air     DAVP     advertisements.</a:t>
            </a:r>
          </a:p>
          <a:p>
            <a:pPr algn="just">
              <a:buFont typeface="Arial" charset="0"/>
              <a:buChar char="•"/>
            </a:pPr>
            <a:endParaRPr lang="en-IN" sz="2800" b="1" dirty="0" smtClean="0"/>
          </a:p>
          <a:p>
            <a:pPr algn="just">
              <a:buFont typeface="Arial" charset="0"/>
              <a:buChar char="•"/>
            </a:pPr>
            <a:r>
              <a:rPr lang="en-IN" sz="2800" b="1" dirty="0" smtClean="0"/>
              <a:t> The Alternate policy should include Mobile phones  Advertisements (IVR Calls)   </a:t>
            </a:r>
          </a:p>
          <a:p>
            <a:pPr algn="just">
              <a:buFont typeface="Arial" charset="0"/>
              <a:buChar char="•"/>
            </a:pPr>
            <a:endParaRPr lang="en-IN" sz="2800" b="1" dirty="0" smtClean="0"/>
          </a:p>
          <a:p>
            <a:pPr algn="just">
              <a:buFont typeface="Arial" charset="0"/>
              <a:buChar char="•"/>
            </a:pPr>
            <a:r>
              <a:rPr lang="en-IN" sz="2800" b="1" dirty="0" smtClean="0"/>
              <a:t> Air Subsidies</a:t>
            </a:r>
          </a:p>
          <a:p>
            <a:pPr algn="just">
              <a:buFont typeface="Arial" charset="0"/>
              <a:buChar char="•"/>
            </a:pPr>
            <a:endParaRPr lang="en-IN" sz="2800" b="1" dirty="0" smtClean="0"/>
          </a:p>
          <a:p>
            <a:pPr algn="just">
              <a:buFont typeface="Arial" charset="0"/>
              <a:buChar char="•"/>
            </a:pPr>
            <a:r>
              <a:rPr lang="en-IN" sz="2800" b="1" dirty="0" smtClean="0"/>
              <a:t> The policy should utilize the web space for promotion of DAVP</a:t>
            </a:r>
            <a:endParaRPr lang="en-IN" sz="2800" dirty="0" smtClean="0"/>
          </a:p>
          <a:p>
            <a:pPr algn="just"/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335605983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340</Words>
  <Application>Microsoft Office PowerPoint</Application>
  <PresentationFormat>On-screen Show (4:3)</PresentationFormat>
  <Paragraphs>111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hrd</dc:creator>
  <cp:lastModifiedBy>SS</cp:lastModifiedBy>
  <cp:revision>38</cp:revision>
  <dcterms:created xsi:type="dcterms:W3CDTF">2012-11-20T17:13:11Z</dcterms:created>
  <dcterms:modified xsi:type="dcterms:W3CDTF">2012-11-21T08:56:02Z</dcterms:modified>
</cp:coreProperties>
</file>